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customXml/itemProps2.xml" ContentType="application/vnd.openxmlformats-officedocument.customXmlProperties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customXml/itemProps1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1" d="100"/>
          <a:sy n="71" d="100"/>
        </p:scale>
        <p:origin x="907" y="67"/>
      </p:cViewPr>
      <p:guideLst>
        <p:guide pos="3840"/>
        <p:guide pos="216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3271C0-25D5-4C78-942B-51A184DBD192}" type="datetimeFigureOut">
              <a:rPr lang="nb-NO"/>
              <a:t>13.02.2024</a:t>
            </a:fld>
            <a:endParaRPr lang="nb-NO"/>
          </a:p>
        </p:txBody>
      </p:sp>
      <p:sp>
        <p:nvSpPr>
          <p:cNvPr id="4" name="Plassholder for lysbild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B649B3-BB29-4FF2-8B15-2B68891B76D8}" type="slidenum">
              <a:rPr lang="nb-NO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B649B3-BB29-4FF2-8B15-2B68891B76D8}" type="slidenum">
              <a:rPr lang="nb-NO"/>
              <a:t>3</a:t>
            </a:fld>
            <a:endParaRPr lang="nb-NO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608C86-65BB-4F45-2D19-8D621BBCA190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B05C75-47C3-3414-ED6D-5CDEDE567954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2F1452-6775-3A6C-5CC0-423DFC11D385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269BC4D-EA7A-F9C1-55F6-E1CC329B567E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DB4B26-3CC5-75AD-2CC1-5F924489A379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9AAA95A-5E08-728E-C334-D015FFE95AEB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6589358-278B-16E2-AFAC-0988E40FEEA2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B649B3-BB29-4FF2-8B15-2B68891B76D8}" type="slidenum">
              <a:rPr lang="nb-NO"/>
              <a:t>5</a:t>
            </a:fld>
            <a:endParaRPr lang="nb-NO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AA1DEA-0916-6FB5-327A-88202D8FF953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B649B3-BB29-4FF2-8B15-2B68891B76D8}" type="slidenum">
              <a:rPr lang="nb-NO"/>
              <a:t>7</a:t>
            </a:fld>
            <a:endParaRPr lang="nb-NO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28DFE1-84B5-A436-62E3-1EF7F609F9C0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006316-7062-E359-4334-17D1773205BB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C730895-FCE4-CEC4-34A7-A4A97AD9C918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EE0286-C9BC-B9E0-6C92-685D33CD416C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Tittellysbil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Panoramabilde med bilde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979612" y="932112"/>
            <a:ext cx="8225943" cy="3164976"/>
          </a:xfrm>
          <a:prstGeom prst="roundRect">
            <a:avLst>
              <a:gd name="adj" fmla="val 4380"/>
            </a:avLst>
          </a:prstGeom>
          <a:ln w="38100"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1413" y="5299602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tel og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itat med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 bwMode="auto">
          <a:xfrm>
            <a:off x="836612" y="786824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accent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437812" y="274320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accent1"/>
                </a:solidFill>
              </a:rPr>
              <a:t>”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lvl="0" indent="0">
              <a:buNone/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avneko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lvl="0" indent="0">
              <a:buNone/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avnekort med sit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 bwMode="auto">
          <a:xfrm>
            <a:off x="836612" y="786824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accent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437812" y="274320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accent1"/>
                </a:solidFill>
              </a:rPr>
              <a:t>”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lvl="0">
              <a:spcBef>
                <a:spcPts val="0"/>
              </a:spcBef>
              <a:buNone/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ann eller Usan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141412" y="3505199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lvl="0">
              <a:spcBef>
                <a:spcPts val="0"/>
              </a:spcBef>
              <a:buNone/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Loddrett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1141413" y="609600"/>
            <a:ext cx="9905998" cy="1905000"/>
          </a:xfrm>
        </p:spPr>
        <p:txBody>
          <a:bodyPr/>
          <a:lstStyle/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Loddrett tittel og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6898" y="609599"/>
            <a:ext cx="2210514" cy="5181601"/>
          </a:xfrm>
        </p:spPr>
        <p:txBody>
          <a:bodyPr vert="eaVert"/>
          <a:lstStyle/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tel og innho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 anchor="ctr"/>
          <a:lstStyle/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Deloversk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o innholdsdel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Sammenlig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Bare tit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om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Innhold med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e med teks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1411" y="1600200"/>
            <a:ext cx="533400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7433733" y="-18288"/>
            <a:ext cx="3276599" cy="6903720"/>
          </a:xfrm>
          <a:prstGeom prst="rect">
            <a:avLst/>
          </a:prstGeom>
          <a:ln w="38100"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1411" y="2971800"/>
            <a:ext cx="5334000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6399212" y="5883275"/>
            <a:ext cx="914400" cy="365125"/>
          </a:xfrm>
        </p:spPr>
        <p:txBody>
          <a:bodyPr/>
          <a:lstStyle/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141412" y="5883275"/>
            <a:ext cx="5105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10742612" y="5883275"/>
            <a:ext cx="322567" cy="365125"/>
          </a:xfrm>
        </p:spPr>
        <p:txBody>
          <a:bodyPr/>
          <a:lstStyle/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nb-NO"/>
              <a:t>Klikk for å redigere tekststiler i malen</a:t>
            </a:r>
            <a:endParaRPr/>
          </a:p>
          <a:p>
            <a:pPr lvl="1">
              <a:defRPr/>
            </a:pPr>
            <a:r>
              <a:rPr lang="nb-NO"/>
              <a:t>Andre nivå</a:t>
            </a:r>
            <a:endParaRPr/>
          </a:p>
          <a:p>
            <a:pPr lvl="2">
              <a:defRPr/>
            </a:pPr>
            <a:r>
              <a:rPr lang="nb-NO"/>
              <a:t>Tredje nivå</a:t>
            </a:r>
            <a:endParaRPr/>
          </a:p>
          <a:p>
            <a:pPr lvl="3">
              <a:defRPr/>
            </a:pPr>
            <a:r>
              <a:rPr lang="nb-NO"/>
              <a:t>Fjerde nivå</a:t>
            </a:r>
            <a:endParaRPr/>
          </a:p>
          <a:p>
            <a:pPr lvl="4">
              <a:defRPr/>
            </a:pPr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6CE7D5-CF57-46EF-B807-FDD0502418D4}" type="datetimeFigureOut">
              <a:rPr lang="en-US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0EA680-D336-4FF7-8B7A-9848BB0A1C32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>
        <a:spcBef>
          <a:spcPts val="0"/>
        </a:spcBef>
        <a:buNone/>
        <a:defRPr sz="3200" cap="all">
          <a:ln w="3175" cmpd="sng">
            <a:noFill/>
          </a:ln>
          <a:gradFill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cap="small">
          <a:gradFill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</a:gra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microsoft.com/office/2007/relationships/media" Target="../media/611682085?app_id=122963"/><Relationship Id="rId6" Type="http://schemas.openxmlformats.org/officeDocument/2006/relationships/video" Target="611682085?app_id=122963" TargetMode="External"/><Relationship Id="rId7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microsoft.com/office/2007/relationships/media" Target="../media/nv2dtFvZWGI?feature=oembed"/><Relationship Id="rId5" Type="http://schemas.openxmlformats.org/officeDocument/2006/relationships/video" Target="nv2dtFvZWGI?feature=oembed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microsoft.com/office/2007/relationships/media" Target="../media/2z64XanfR3A?feature=oembed"/><Relationship Id="rId6" Type="http://schemas.openxmlformats.org/officeDocument/2006/relationships/video" Target="2z64XanfR3A?feature=oembed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612712" y="182880"/>
            <a:ext cx="686119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5G  </a:t>
            </a:r>
            <a:endParaRPr/>
          </a:p>
        </p:txBody>
      </p:sp>
      <p:sp>
        <p:nvSpPr>
          <p:cNvPr id="3" name="Tittel 1"/>
          <p:cNvSpPr txBox="1"/>
          <p:nvPr/>
        </p:nvSpPr>
        <p:spPr bwMode="auto">
          <a:xfrm>
            <a:off x="612712" y="1376681"/>
            <a:ext cx="8561768" cy="3393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1600"/>
              <a:t>- 5G bruker </a:t>
            </a:r>
            <a:r>
              <a:rPr lang="nb-NO" sz="1600"/>
              <a:t>milimeterbølgefrekvenser</a:t>
            </a:r>
            <a:r>
              <a:rPr lang="nb-NO" sz="1600"/>
              <a:t> på over 24 GHz</a:t>
            </a:r>
            <a:endParaRPr/>
          </a:p>
          <a:p>
            <a:pPr>
              <a:defRPr/>
            </a:pPr>
            <a:r>
              <a:rPr lang="nb-NO" sz="1600"/>
              <a:t>			- gir svakere rekkevidde og </a:t>
            </a:r>
            <a:r>
              <a:rPr lang="nb-NO" sz="1600"/>
              <a:t>gjennomtregning</a:t>
            </a:r>
            <a:endParaRPr lang="nb-NO" sz="1600"/>
          </a:p>
          <a:p>
            <a:pPr>
              <a:defRPr/>
            </a:pPr>
            <a:r>
              <a:rPr lang="nb-NO" sz="1600"/>
              <a:t>			- 20x større dataoverføring</a:t>
            </a:r>
            <a:endParaRPr/>
          </a:p>
          <a:p>
            <a:pPr>
              <a:defRPr/>
            </a:pPr>
            <a:endParaRPr lang="nb-NO" sz="1600"/>
          </a:p>
          <a:p>
            <a:pPr>
              <a:defRPr/>
            </a:pPr>
            <a:r>
              <a:rPr lang="nb-NO" sz="1600"/>
              <a:t>- 5G benytter Massive </a:t>
            </a:r>
            <a:r>
              <a:rPr lang="nb-NO" sz="1600"/>
              <a:t>mimo</a:t>
            </a:r>
            <a:r>
              <a:rPr lang="nb-NO" sz="1600"/>
              <a:t> (massive multiple input, multiple output)</a:t>
            </a:r>
            <a:endParaRPr/>
          </a:p>
          <a:p>
            <a:pPr>
              <a:defRPr/>
            </a:pPr>
            <a:r>
              <a:rPr lang="nb-NO" sz="1600"/>
              <a:t>			- Veldig mange antenner muliggjør flere tilkoblinger</a:t>
            </a:r>
            <a:endParaRPr/>
          </a:p>
          <a:p>
            <a:pPr>
              <a:defRPr/>
            </a:pPr>
            <a:endParaRPr lang="nb-NO" sz="1600"/>
          </a:p>
          <a:p>
            <a:pPr>
              <a:defRPr/>
            </a:pPr>
            <a:r>
              <a:rPr lang="nb-NO" sz="1600"/>
              <a:t>- 5G benytter skivedeling (</a:t>
            </a:r>
            <a:r>
              <a:rPr lang="nb-NO" sz="1600"/>
              <a:t>network</a:t>
            </a:r>
            <a:r>
              <a:rPr lang="nb-NO" sz="1600"/>
              <a:t> </a:t>
            </a:r>
            <a:r>
              <a:rPr lang="nb-NO" sz="1600"/>
              <a:t>slicing</a:t>
            </a:r>
            <a:r>
              <a:rPr lang="nb-NO" sz="1600"/>
              <a:t>) som segmenterer nettverket</a:t>
            </a:r>
            <a:endParaRPr/>
          </a:p>
          <a:p>
            <a:pPr>
              <a:defRPr/>
            </a:pPr>
            <a:r>
              <a:rPr lang="nb-NO" sz="1600"/>
              <a:t>			- skiver kan tildeles nødetater og prioritere båndbredden.</a:t>
            </a:r>
            <a:endParaRPr/>
          </a:p>
          <a:p>
            <a:pPr>
              <a:defRPr/>
            </a:pPr>
            <a:endParaRPr lang="nb-NO" sz="1600"/>
          </a:p>
          <a:p>
            <a:pPr>
              <a:defRPr/>
            </a:pPr>
            <a:r>
              <a:rPr lang="nb-NO" sz="1600"/>
              <a:t>- 5g har lavere </a:t>
            </a:r>
            <a:r>
              <a:rPr lang="nb-NO" sz="1600"/>
              <a:t>latency</a:t>
            </a:r>
            <a:r>
              <a:rPr lang="nb-NO" sz="1600"/>
              <a:t> (latens) </a:t>
            </a:r>
            <a:endParaRPr/>
          </a:p>
          <a:p>
            <a:pPr>
              <a:defRPr/>
            </a:pPr>
            <a:r>
              <a:rPr lang="nb-NO" sz="1600"/>
              <a:t>			- gir kortere svartid for å sende og motta datapakker</a:t>
            </a:r>
            <a:endParaRPr lang="nb-NO" sz="2800"/>
          </a:p>
          <a:p>
            <a:pPr>
              <a:defRPr/>
            </a:pPr>
            <a:r>
              <a:rPr lang="nb-NO" sz="2800"/>
              <a:t> </a:t>
            </a:r>
            <a:endParaRPr/>
          </a:p>
        </p:txBody>
      </p:sp>
      <p:cxnSp>
        <p:nvCxnSpPr>
          <p:cNvPr id="6" name="Kobling: vinkel 5"/>
          <p:cNvCxnSpPr>
            <a:cxnSpLocks/>
            <a:stCxn id="3" idx="2"/>
          </p:cNvCxnSpPr>
          <p:nvPr/>
        </p:nvCxnSpPr>
        <p:spPr bwMode="auto">
          <a:xfrm rot="16199999" flipH="1">
            <a:off x="5004579" y="4659138"/>
            <a:ext cx="980439" cy="1202404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 bwMode="auto">
          <a:xfrm>
            <a:off x="6014720" y="5424855"/>
            <a:ext cx="617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/>
              <a:t>Muliggjør en overgang fra industriens mange sensorer (ting) over på skyen som «</a:t>
            </a:r>
            <a:r>
              <a:rPr lang="nb-NO"/>
              <a:t>Internet</a:t>
            </a:r>
            <a:r>
              <a:rPr lang="nb-NO"/>
              <a:t> </a:t>
            </a:r>
            <a:r>
              <a:rPr lang="nb-NO"/>
              <a:t>of</a:t>
            </a:r>
            <a:r>
              <a:rPr lang="nb-NO"/>
              <a:t> Things» (</a:t>
            </a:r>
            <a:r>
              <a:rPr lang="nb-NO"/>
              <a:t>IoT</a:t>
            </a:r>
            <a:r>
              <a:rPr lang="nb-NO"/>
              <a:t>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643192" y="161253"/>
            <a:ext cx="364367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1) Finn dine verdier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 bwMode="auto">
          <a:xfrm>
            <a:off x="643192" y="2407464"/>
            <a:ext cx="4548568" cy="278088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nb-NO" sz="1800"/>
              <a:t>Penger i kassaapparatet</a:t>
            </a:r>
            <a:endParaRPr/>
          </a:p>
          <a:p>
            <a:pPr>
              <a:defRPr/>
            </a:pPr>
            <a:r>
              <a:rPr lang="nb-NO" sz="1800"/>
              <a:t>Personopplysninger</a:t>
            </a:r>
            <a:endParaRPr/>
          </a:p>
          <a:p>
            <a:pPr>
              <a:defRPr/>
            </a:pPr>
            <a:r>
              <a:rPr lang="nb-NO" sz="1800"/>
              <a:t>Bedriftshemmeligheter:</a:t>
            </a:r>
            <a:endParaRPr/>
          </a:p>
          <a:p>
            <a:pPr lvl="1">
              <a:defRPr/>
            </a:pPr>
            <a:r>
              <a:rPr lang="nb-NO" sz="1600"/>
              <a:t>teknologi</a:t>
            </a:r>
            <a:endParaRPr/>
          </a:p>
          <a:p>
            <a:pPr lvl="1">
              <a:defRPr/>
            </a:pPr>
            <a:r>
              <a:rPr lang="nb-NO" sz="1600"/>
              <a:t>Regnskap</a:t>
            </a:r>
            <a:endParaRPr/>
          </a:p>
          <a:p>
            <a:pPr lvl="1">
              <a:defRPr/>
            </a:pPr>
            <a:r>
              <a:rPr lang="nb-NO" sz="1600"/>
              <a:t>Planer</a:t>
            </a:r>
            <a:endParaRPr/>
          </a:p>
          <a:p>
            <a:pPr>
              <a:defRPr/>
            </a:pPr>
            <a:endParaRPr lang="nb-NO" sz="1800"/>
          </a:p>
          <a:p>
            <a:pPr>
              <a:defRPr/>
            </a:pPr>
            <a:endParaRPr lang="nb-NO" sz="1800"/>
          </a:p>
        </p:txBody>
      </p:sp>
      <p:sp>
        <p:nvSpPr>
          <p:cNvPr id="10" name="Tittel 1"/>
          <p:cNvSpPr txBox="1"/>
          <p:nvPr/>
        </p:nvSpPr>
        <p:spPr bwMode="auto">
          <a:xfrm>
            <a:off x="5191760" y="2223277"/>
            <a:ext cx="643832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2800"/>
              <a:t>Konsekvensen av å tape dette forteller deg hvor stor verdien er: </a:t>
            </a:r>
            <a:endParaRPr/>
          </a:p>
          <a:p>
            <a:pPr>
              <a:defRPr/>
            </a:pPr>
            <a:endParaRPr lang="nb-NO" sz="2800"/>
          </a:p>
          <a:p>
            <a:pPr>
              <a:defRPr/>
            </a:pPr>
            <a:endParaRPr lang="nb-NO" sz="2800"/>
          </a:p>
          <a:p>
            <a:pPr>
              <a:defRPr/>
            </a:pPr>
            <a:r>
              <a:rPr lang="nb-NO" sz="2800"/>
              <a:t>Skal du sikre 1000 kroner i kassa med et system til 10 000 kroner?</a:t>
            </a:r>
            <a:endParaRPr/>
          </a:p>
        </p:txBody>
      </p:sp>
      <p:cxnSp>
        <p:nvCxnSpPr>
          <p:cNvPr id="12" name="Rett pilkobling 11"/>
          <p:cNvCxnSpPr>
            <a:cxnSpLocks/>
          </p:cNvCxnSpPr>
          <p:nvPr/>
        </p:nvCxnSpPr>
        <p:spPr bwMode="auto">
          <a:xfrm flipH="1">
            <a:off x="3789680" y="3175777"/>
            <a:ext cx="12496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643192" y="161253"/>
            <a:ext cx="364367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2) Finn ut hva som truer verdiene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 bwMode="auto">
          <a:xfrm>
            <a:off x="643192" y="2407464"/>
            <a:ext cx="4548568" cy="3627576"/>
          </a:xfrm>
        </p:spPr>
        <p:txBody>
          <a:bodyPr anchor="t">
            <a:normAutofit fontScale="92500" lnSpcReduction="20000"/>
          </a:bodyPr>
          <a:lstStyle/>
          <a:p>
            <a:pPr>
              <a:defRPr/>
            </a:pPr>
            <a:r>
              <a:rPr lang="nb-NO" sz="1800"/>
              <a:t>Generell online cyberkriminalitet</a:t>
            </a:r>
            <a:endParaRPr/>
          </a:p>
          <a:p>
            <a:pPr>
              <a:defRPr/>
            </a:pPr>
            <a:r>
              <a:rPr lang="nb-NO" sz="1800"/>
              <a:t>Rettede løsepengevirus aktører</a:t>
            </a:r>
            <a:endParaRPr/>
          </a:p>
          <a:p>
            <a:pPr>
              <a:defRPr/>
            </a:pPr>
            <a:r>
              <a:rPr lang="nb-NO" sz="1800"/>
              <a:t>Konsulenter som tar med bedriftshemmeligheter</a:t>
            </a:r>
            <a:endParaRPr/>
          </a:p>
          <a:p>
            <a:pPr>
              <a:defRPr/>
            </a:pPr>
            <a:r>
              <a:rPr lang="nb-NO" sz="1800"/>
              <a:t>Innbrudd </a:t>
            </a:r>
            <a:endParaRPr/>
          </a:p>
          <a:p>
            <a:pPr>
              <a:defRPr/>
            </a:pPr>
            <a:r>
              <a:rPr lang="nb-NO" sz="1800"/>
              <a:t>Hærverk</a:t>
            </a:r>
            <a:endParaRPr/>
          </a:p>
          <a:p>
            <a:pPr>
              <a:defRPr/>
            </a:pPr>
            <a:r>
              <a:rPr lang="nb-NO" sz="1800"/>
              <a:t>Feil bruk</a:t>
            </a:r>
            <a:endParaRPr/>
          </a:p>
          <a:p>
            <a:pPr>
              <a:defRPr/>
            </a:pPr>
            <a:r>
              <a:rPr lang="nb-NO" sz="1800"/>
              <a:t>Driftsutfordringer:</a:t>
            </a:r>
            <a:endParaRPr/>
          </a:p>
          <a:p>
            <a:pPr lvl="1">
              <a:defRPr/>
            </a:pPr>
            <a:r>
              <a:rPr lang="nb-NO" sz="1600"/>
              <a:t>Brann</a:t>
            </a:r>
            <a:endParaRPr/>
          </a:p>
          <a:p>
            <a:pPr lvl="1">
              <a:defRPr/>
            </a:pPr>
            <a:r>
              <a:rPr lang="nb-NO" sz="1600"/>
              <a:t>Strømbrudd</a:t>
            </a:r>
            <a:endParaRPr/>
          </a:p>
          <a:p>
            <a:pPr lvl="1">
              <a:defRPr/>
            </a:pPr>
            <a:r>
              <a:rPr lang="nb-NO" sz="1600"/>
              <a:t>Defekter</a:t>
            </a:r>
            <a:endParaRPr lang="nb-NO" sz="1800"/>
          </a:p>
          <a:p>
            <a:pPr>
              <a:defRPr/>
            </a:pPr>
            <a:endParaRPr lang="nb-NO" sz="1800"/>
          </a:p>
        </p:txBody>
      </p:sp>
      <p:sp>
        <p:nvSpPr>
          <p:cNvPr id="10" name="Tittel 1"/>
          <p:cNvSpPr txBox="1"/>
          <p:nvPr/>
        </p:nvSpPr>
        <p:spPr bwMode="auto">
          <a:xfrm>
            <a:off x="6451600" y="2223277"/>
            <a:ext cx="517848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nb-NO" sz="2800"/>
          </a:p>
        </p:txBody>
      </p:sp>
      <p:cxnSp>
        <p:nvCxnSpPr>
          <p:cNvPr id="12" name="Rett pilkobling 11"/>
          <p:cNvCxnSpPr>
            <a:cxnSpLocks/>
          </p:cNvCxnSpPr>
          <p:nvPr/>
        </p:nvCxnSpPr>
        <p:spPr bwMode="auto">
          <a:xfrm flipH="1">
            <a:off x="3220720" y="4297680"/>
            <a:ext cx="2875280" cy="5791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ssholder for innhold 2"/>
          <p:cNvSpPr txBox="1"/>
          <p:nvPr/>
        </p:nvSpPr>
        <p:spPr bwMode="auto">
          <a:xfrm>
            <a:off x="6261673" y="3747733"/>
            <a:ext cx="4548568" cy="27808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1800"/>
              <a:t>For å gjøre det enklere kan vi kan velge å trekke inn </a:t>
            </a:r>
            <a:r>
              <a:rPr lang="nb-NO" sz="1800"/>
              <a:t>driftsikkerhet</a:t>
            </a:r>
            <a:r>
              <a:rPr lang="nb-NO" sz="1800"/>
              <a:t> aspekter i den samme analysen.  </a:t>
            </a:r>
            <a:endParaRPr lang="nb-NO" sz="1600"/>
          </a:p>
          <a:p>
            <a:pPr>
              <a:defRPr/>
            </a:pPr>
            <a:endParaRPr lang="nb-NO" sz="1800"/>
          </a:p>
          <a:p>
            <a:pPr>
              <a:defRPr/>
            </a:pPr>
            <a:endParaRPr lang="nb-NO"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643192" y="161253"/>
            <a:ext cx="7119048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3) Finn ut hvilke sårbarheter truslene kan utnytte: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 bwMode="auto">
          <a:xfrm>
            <a:off x="2146645" y="3179214"/>
            <a:ext cx="2953078" cy="1485092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nb-NO" sz="1800" b="1"/>
              <a:t>Trussel</a:t>
            </a:r>
            <a:r>
              <a:rPr lang="nb-NO" sz="1800"/>
              <a:t>:</a:t>
            </a:r>
            <a:endParaRPr/>
          </a:p>
          <a:p>
            <a:pPr marL="0" indent="0">
              <a:buNone/>
              <a:defRPr/>
            </a:pPr>
            <a:r>
              <a:rPr lang="nb-NO" sz="1800"/>
              <a:t>Brann i serverrommet</a:t>
            </a:r>
            <a:endParaRPr/>
          </a:p>
          <a:p>
            <a:pPr marL="0" indent="0">
              <a:buNone/>
              <a:defRPr/>
            </a:pPr>
            <a:r>
              <a:rPr lang="nb-NO" sz="1800"/>
              <a:t>Cyberkriminalitet</a:t>
            </a:r>
            <a:endParaRPr/>
          </a:p>
          <a:p>
            <a:pPr marL="0" indent="0">
              <a:buNone/>
              <a:defRPr/>
            </a:pPr>
            <a:endParaRPr lang="nb-NO" sz="1800"/>
          </a:p>
          <a:p>
            <a:pPr marL="0" indent="0">
              <a:buNone/>
              <a:defRPr/>
            </a:pPr>
            <a:endParaRPr lang="nb-NO" sz="1800"/>
          </a:p>
        </p:txBody>
      </p:sp>
      <p:sp>
        <p:nvSpPr>
          <p:cNvPr id="10" name="Tittel 1"/>
          <p:cNvSpPr txBox="1"/>
          <p:nvPr/>
        </p:nvSpPr>
        <p:spPr bwMode="auto">
          <a:xfrm>
            <a:off x="6451600" y="2223277"/>
            <a:ext cx="517848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nb-NO" sz="2800"/>
          </a:p>
        </p:txBody>
      </p:sp>
      <p:sp>
        <p:nvSpPr>
          <p:cNvPr id="5" name="Plassholder for innhold 2"/>
          <p:cNvSpPr txBox="1"/>
          <p:nvPr/>
        </p:nvSpPr>
        <p:spPr bwMode="auto">
          <a:xfrm>
            <a:off x="6818047" y="3300017"/>
            <a:ext cx="3975121" cy="2528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1800" b="1"/>
              <a:t>VERDI</a:t>
            </a:r>
            <a:r>
              <a:rPr lang="nb-NO" sz="1800"/>
              <a:t>:</a:t>
            </a:r>
            <a:endParaRPr/>
          </a:p>
          <a:p>
            <a:pPr marL="0" indent="0">
              <a:buNone/>
              <a:defRPr/>
            </a:pPr>
            <a:r>
              <a:rPr lang="nb-NO" sz="1800"/>
              <a:t>Hemmelige planer</a:t>
            </a:r>
            <a:endParaRPr lang="nb-NO"/>
          </a:p>
          <a:p>
            <a:pPr>
              <a:defRPr/>
            </a:pPr>
            <a:endParaRPr lang="nb-NO" sz="1800"/>
          </a:p>
        </p:txBody>
      </p:sp>
      <p:cxnSp>
        <p:nvCxnSpPr>
          <p:cNvPr id="7" name="Rett pilkobling 6"/>
          <p:cNvCxnSpPr>
            <a:cxnSpLocks/>
          </p:cNvCxnSpPr>
          <p:nvPr/>
        </p:nvCxnSpPr>
        <p:spPr bwMode="auto">
          <a:xfrm>
            <a:off x="4632960" y="3921760"/>
            <a:ext cx="203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>
            <a:cxnSpLocks/>
          </p:cNvCxnSpPr>
          <p:nvPr/>
        </p:nvCxnSpPr>
        <p:spPr bwMode="auto">
          <a:xfrm>
            <a:off x="4450631" y="2641143"/>
            <a:ext cx="1213115" cy="1138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2"/>
          <p:cNvSpPr txBox="1"/>
          <p:nvPr/>
        </p:nvSpPr>
        <p:spPr bwMode="auto">
          <a:xfrm>
            <a:off x="3355912" y="1848989"/>
            <a:ext cx="4548568" cy="1138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nb-NO" sz="1800" b="1"/>
              <a:t>SÅRBARHET</a:t>
            </a:r>
            <a:r>
              <a:rPr lang="nb-NO" sz="1800"/>
              <a:t>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nb-NO" sz="1800"/>
              <a:t>Kun 1 Server (ingen </a:t>
            </a:r>
            <a:r>
              <a:rPr lang="nb-NO" sz="1800"/>
              <a:t>off-premise</a:t>
            </a:r>
            <a:r>
              <a:rPr lang="nb-NO" sz="1800"/>
              <a:t> </a:t>
            </a:r>
            <a:r>
              <a:rPr lang="nb-NO" sz="1800"/>
              <a:t>backup</a:t>
            </a:r>
            <a:r>
              <a:rPr lang="nb-NO" sz="1800"/>
              <a:t>)</a:t>
            </a:r>
            <a:endParaRPr/>
          </a:p>
          <a:p>
            <a:pPr>
              <a:defRPr/>
            </a:pPr>
            <a:endParaRPr lang="nb-NO" sz="1800"/>
          </a:p>
        </p:txBody>
      </p:sp>
      <p:sp>
        <p:nvSpPr>
          <p:cNvPr id="16" name="Rektangel 15"/>
          <p:cNvSpPr/>
          <p:nvPr/>
        </p:nvSpPr>
        <p:spPr bwMode="auto">
          <a:xfrm>
            <a:off x="5709920" y="3282000"/>
            <a:ext cx="223520" cy="1747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7" name="Ellipse 16"/>
          <p:cNvSpPr/>
          <p:nvPr/>
        </p:nvSpPr>
        <p:spPr bwMode="auto">
          <a:xfrm>
            <a:off x="5709920" y="3779520"/>
            <a:ext cx="223520" cy="2438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9" name="Ellipse 18"/>
          <p:cNvSpPr/>
          <p:nvPr/>
        </p:nvSpPr>
        <p:spPr bwMode="auto">
          <a:xfrm>
            <a:off x="5709920" y="3429000"/>
            <a:ext cx="140230" cy="1574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" name="Ellipse 19"/>
          <p:cNvSpPr/>
          <p:nvPr/>
        </p:nvSpPr>
        <p:spPr bwMode="auto">
          <a:xfrm>
            <a:off x="5751565" y="4604850"/>
            <a:ext cx="140230" cy="1574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22" name="Rett pilkobling 21"/>
          <p:cNvCxnSpPr>
            <a:cxnSpLocks/>
          </p:cNvCxnSpPr>
          <p:nvPr/>
        </p:nvCxnSpPr>
        <p:spPr bwMode="auto">
          <a:xfrm flipH="1" flipV="1">
            <a:off x="5975085" y="4420376"/>
            <a:ext cx="769875" cy="2878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lassholder for innhold 2"/>
          <p:cNvSpPr txBox="1"/>
          <p:nvPr/>
        </p:nvSpPr>
        <p:spPr bwMode="auto">
          <a:xfrm>
            <a:off x="6837680" y="4638341"/>
            <a:ext cx="3078480" cy="1320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2pPr>
            <a:lvl3pPr marL="1200150" indent="-2857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3pPr>
            <a:lvl4pPr marL="15430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4pPr>
            <a:lvl5pPr marL="2000250" indent="-17145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small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</a:gra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nb-NO" sz="1800"/>
              <a:t>Barriere:</a:t>
            </a:r>
            <a:endParaRPr/>
          </a:p>
          <a:p>
            <a:pPr marL="0" indent="0">
              <a:buNone/>
              <a:defRPr/>
            </a:pPr>
            <a:r>
              <a:rPr lang="nb-NO" sz="1800"/>
              <a:t>Er tiltakene vi oppretter for å dekke sårbarheter. </a:t>
            </a:r>
            <a:r>
              <a:rPr lang="nb-NO" sz="1800"/>
              <a:t>F.eks</a:t>
            </a:r>
            <a:r>
              <a:rPr lang="nb-NO" sz="1800"/>
              <a:t> </a:t>
            </a:r>
            <a:r>
              <a:rPr lang="nb-NO" sz="1800"/>
              <a:t>firewall</a:t>
            </a:r>
            <a:endParaRPr lang="nb-NO"/>
          </a:p>
          <a:p>
            <a:pPr>
              <a:defRPr/>
            </a:pPr>
            <a:endParaRPr lang="nb-NO" sz="1800"/>
          </a:p>
        </p:txBody>
      </p:sp>
      <p:cxnSp>
        <p:nvCxnSpPr>
          <p:cNvPr id="28" name="Rett pilkobling 27"/>
          <p:cNvCxnSpPr>
            <a:cxnSpLocks/>
          </p:cNvCxnSpPr>
          <p:nvPr/>
        </p:nvCxnSpPr>
        <p:spPr bwMode="auto">
          <a:xfrm>
            <a:off x="4202716" y="4216396"/>
            <a:ext cx="1507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7000242" y="608293"/>
            <a:ext cx="364367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Risikotrekanten..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 bwMode="auto">
          <a:xfrm>
            <a:off x="643192" y="2407464"/>
            <a:ext cx="4548568" cy="2780881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nb-NO" sz="1800"/>
          </a:p>
          <a:p>
            <a:pPr>
              <a:defRPr/>
            </a:pPr>
            <a:endParaRPr lang="nb-NO" sz="180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15958" y="2066735"/>
            <a:ext cx="3238952" cy="272453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6974" y="1980998"/>
            <a:ext cx="3296110" cy="2896004"/>
          </a:xfrm>
          <a:prstGeom prst="rect">
            <a:avLst/>
          </a:prstGeom>
        </p:spPr>
      </p:pic>
      <p:sp>
        <p:nvSpPr>
          <p:cNvPr id="10" name="Tittel 1"/>
          <p:cNvSpPr txBox="1"/>
          <p:nvPr/>
        </p:nvSpPr>
        <p:spPr bwMode="auto">
          <a:xfrm>
            <a:off x="1008748" y="524935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2800"/>
              <a:t>CIA-trekanten..</a:t>
            </a:r>
            <a:endParaRPr/>
          </a:p>
        </p:txBody>
      </p:sp>
      <p:sp>
        <p:nvSpPr>
          <p:cNvPr id="11" name="TekstSylinder 10"/>
          <p:cNvSpPr txBox="1"/>
          <p:nvPr/>
        </p:nvSpPr>
        <p:spPr bwMode="auto">
          <a:xfrm>
            <a:off x="816975" y="5003679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Gir oss tiltak som reduserer sårbarheten i risikotrekanten.</a:t>
            </a:r>
            <a:endParaRPr/>
          </a:p>
        </p:txBody>
      </p:sp>
      <p:sp>
        <p:nvSpPr>
          <p:cNvPr id="12" name="TekstSylinder 11"/>
          <p:cNvSpPr txBox="1"/>
          <p:nvPr/>
        </p:nvSpPr>
        <p:spPr bwMode="auto">
          <a:xfrm>
            <a:off x="7168786" y="4907430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Når vi gjør tiltak som: UPS, </a:t>
            </a:r>
            <a:r>
              <a:rPr lang="nb-NO"/>
              <a:t>firewall</a:t>
            </a:r>
            <a:r>
              <a:rPr lang="nb-NO"/>
              <a:t>, RAID, </a:t>
            </a:r>
            <a:r>
              <a:rPr lang="nb-NO"/>
              <a:t>backup</a:t>
            </a:r>
            <a:r>
              <a:rPr lang="nb-NO"/>
              <a:t>, osv. reduserer vi sårbarheten og den totale risikoen blir mindre.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4541522" y="524935"/>
            <a:ext cx="364367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Risikotrekanten..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 bwMode="auto">
          <a:xfrm>
            <a:off x="643192" y="2407464"/>
            <a:ext cx="4548568" cy="2780881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nb-NO" sz="1800"/>
          </a:p>
          <a:p>
            <a:pPr>
              <a:defRPr/>
            </a:pPr>
            <a:endParaRPr lang="nb-NO" sz="180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652422" y="2062000"/>
            <a:ext cx="3238952" cy="272453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6974" y="1980998"/>
            <a:ext cx="3296110" cy="2896004"/>
          </a:xfrm>
          <a:prstGeom prst="rect">
            <a:avLst/>
          </a:prstGeom>
        </p:spPr>
      </p:pic>
      <p:sp>
        <p:nvSpPr>
          <p:cNvPr id="10" name="Tittel 1"/>
          <p:cNvSpPr txBox="1"/>
          <p:nvPr/>
        </p:nvSpPr>
        <p:spPr bwMode="auto">
          <a:xfrm>
            <a:off x="1008748" y="524935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2800"/>
              <a:t>CIA-trekanten..</a:t>
            </a:r>
            <a:endParaRPr/>
          </a:p>
        </p:txBody>
      </p:sp>
      <p:sp>
        <p:nvSpPr>
          <p:cNvPr id="11" name="TekstSylinder 10"/>
          <p:cNvSpPr txBox="1"/>
          <p:nvPr/>
        </p:nvSpPr>
        <p:spPr bwMode="auto">
          <a:xfrm>
            <a:off x="816974" y="5118802"/>
            <a:ext cx="329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..Balanserer tilgjengelighet og sikkerhet. Hjelper oss å finne tiltak</a:t>
            </a:r>
            <a:endParaRPr/>
          </a:p>
        </p:txBody>
      </p:sp>
      <p:sp>
        <p:nvSpPr>
          <p:cNvPr id="12" name="TekstSylinder 11"/>
          <p:cNvSpPr txBox="1"/>
          <p:nvPr/>
        </p:nvSpPr>
        <p:spPr bwMode="auto">
          <a:xfrm>
            <a:off x="4652422" y="5058952"/>
            <a:ext cx="3363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..hjelper oss å rette innsatsen mot de største verdiene og farligste truslene. Og sårbarhetene er enklere å se for seg om man kjenner trusselen.</a:t>
            </a:r>
            <a:endParaRPr/>
          </a:p>
          <a:p>
            <a:pPr>
              <a:defRPr/>
            </a:pPr>
            <a:endParaRPr lang="nb-NO"/>
          </a:p>
        </p:txBody>
      </p:sp>
      <p:sp>
        <p:nvSpPr>
          <p:cNvPr id="4" name="Rektangel 3"/>
          <p:cNvSpPr/>
          <p:nvPr/>
        </p:nvSpPr>
        <p:spPr bwMode="auto">
          <a:xfrm>
            <a:off x="8615680" y="2062000"/>
            <a:ext cx="2844800" cy="27245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nb-NO"/>
              <a:t>Risiko = </a:t>
            </a:r>
            <a:r>
              <a:rPr lang="nb-NO"/>
              <a:t>Sannsylighet</a:t>
            </a:r>
            <a:r>
              <a:rPr lang="nb-NO"/>
              <a:t> x  Konsekvens</a:t>
            </a:r>
            <a:endParaRPr/>
          </a:p>
        </p:txBody>
      </p:sp>
      <p:sp>
        <p:nvSpPr>
          <p:cNvPr id="7" name="Tittel 1"/>
          <p:cNvSpPr txBox="1"/>
          <p:nvPr/>
        </p:nvSpPr>
        <p:spPr bwMode="auto">
          <a:xfrm>
            <a:off x="8548326" y="524935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2800"/>
              <a:t>Risikovurdering..</a:t>
            </a:r>
            <a:endParaRPr/>
          </a:p>
        </p:txBody>
      </p:sp>
      <p:sp>
        <p:nvSpPr>
          <p:cNvPr id="8" name="TekstSylinder 7"/>
          <p:cNvSpPr txBox="1"/>
          <p:nvPr/>
        </p:nvSpPr>
        <p:spPr bwMode="auto">
          <a:xfrm>
            <a:off x="8548326" y="5037904"/>
            <a:ext cx="33638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..Risiko er sannsynligheten for at faren inntreffer ganget med konsekvensen om det inntreffer. Vi kan redusere den ene eller andre komponenten av R.</a:t>
            </a:r>
            <a:endParaRPr/>
          </a:p>
          <a:p>
            <a:pPr>
              <a:defRPr/>
            </a:pPr>
            <a:endParaRPr lang="nb-NO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nb-NO"/>
              <a:t>Risikovurdering som en forenklet måte å gjøre «alt» på:</a:t>
            </a:r>
            <a:endParaRPr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05913" y="2846298"/>
            <a:ext cx="8736537" cy="1634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643192" y="144143"/>
            <a:ext cx="11256901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Hva rører seg i </a:t>
            </a:r>
            <a:r>
              <a:rPr lang="nb-NO" sz="2800"/>
              <a:t>IoT</a:t>
            </a:r>
            <a:r>
              <a:rPr lang="nb-NO" sz="2800"/>
              <a:t> verden?</a:t>
            </a:r>
            <a:endParaRPr/>
          </a:p>
        </p:txBody>
      </p:sp>
      <p:pic>
        <p:nvPicPr>
          <p:cNvPr id="4" name="Media på Internett 3" title="Smart Ocean introduction"/>
          <p:cNvPicPr>
            <a:picLocks noChangeAspect="1" noRot="1"/>
          </p:cNvPicPr>
          <p:nvPr>
            <a:videoFile r:link="rId6"/>
          </p:nvPr>
        </p:nvPicPr>
        <p:blipFill>
          <a:blip r:embed="rId4"/>
          <a:stretch/>
        </p:blipFill>
        <p:spPr bwMode="auto">
          <a:xfrm>
            <a:off x="5080000" y="1733918"/>
            <a:ext cx="6820093" cy="383630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20787" y="1851366"/>
            <a:ext cx="4749680" cy="3601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643192" y="609600"/>
            <a:ext cx="686119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Skal </a:t>
            </a:r>
            <a:r>
              <a:rPr lang="nb-NO" sz="2800"/>
              <a:t>camilla</a:t>
            </a:r>
            <a:r>
              <a:rPr lang="nb-NO" sz="2800"/>
              <a:t> eller Lars plassere ut og kalibrere sensorene fremover?  </a:t>
            </a:r>
            <a:endParaRPr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85203" y="3038294"/>
            <a:ext cx="9621593" cy="1305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883920" y="161253"/>
            <a:ext cx="9207680" cy="1299829"/>
          </a:xfrm>
        </p:spPr>
        <p:txBody>
          <a:bodyPr/>
          <a:lstStyle/>
          <a:p>
            <a:pPr>
              <a:defRPr/>
            </a:pPr>
            <a:r>
              <a:rPr lang="nb-NO"/>
              <a:t>Marine Technologies Egersund:</a:t>
            </a:r>
            <a:endParaRPr/>
          </a:p>
        </p:txBody>
      </p:sp>
      <p:pic>
        <p:nvPicPr>
          <p:cNvPr id="6" name="Media på Internett 5" title="Marine Technologies LLC - Prosjekt"/>
          <p:cNvPicPr>
            <a:picLocks noChangeAspect="1" noRot="1"/>
          </p:cNvPicPr>
          <p:nvPr>
            <a:videoFile r:link="rId5"/>
          </p:nvPr>
        </p:nvPicPr>
        <p:blipFill>
          <a:blip r:embed="rId3"/>
          <a:stretch/>
        </p:blipFill>
        <p:spPr bwMode="auto">
          <a:xfrm>
            <a:off x="3935586" y="1229511"/>
            <a:ext cx="8080370" cy="4561840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 bwMode="auto">
          <a:xfrm>
            <a:off x="883920" y="1293111"/>
            <a:ext cx="305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Dette var tidligere ingeniøroppgaver: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845135" y="1469315"/>
            <a:ext cx="10501730" cy="39193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sz="2800"/>
              <a:t>Etter praksis skal dere være i stand til å (delvis)programmere en ESP32-s3 til å lese av en sensor og aktuere ett relé.</a:t>
            </a:r>
            <a:br>
              <a:rPr lang="nb-NO" sz="2800"/>
            </a:br>
            <a:br>
              <a:rPr lang="nb-NO" sz="2800"/>
            </a:br>
            <a:r>
              <a:rPr lang="nb-NO" sz="2800"/>
              <a:t>microkontrolleren skal sende data til deres egen server gjennom </a:t>
            </a:r>
            <a:r>
              <a:rPr lang="nb-NO" sz="2800"/>
              <a:t>mqtt</a:t>
            </a:r>
            <a:r>
              <a:rPr lang="nb-NO" sz="2800"/>
              <a:t>-protokollen.</a:t>
            </a:r>
            <a:br>
              <a:rPr lang="nb-NO" sz="2800"/>
            </a:br>
            <a:br>
              <a:rPr lang="nb-NO" sz="2800"/>
            </a:br>
            <a:r>
              <a:rPr lang="nb-NO" sz="2800"/>
              <a:t>Kan dere Én slik microkontroller, overføring, og serverløsning har dere gode forutsetninger for å forstå fremtidens automasjon. </a:t>
            </a:r>
            <a:br>
              <a:rPr lang="nb-NO" sz="2800"/>
            </a:br>
            <a:br>
              <a:rPr lang="nb-NO" sz="2800"/>
            </a:br>
            <a:br>
              <a:rPr lang="nb-NO" sz="2800"/>
            </a:br>
            <a:endParaRPr lang="nb-NO" sz="2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 bwMode="auto">
          <a:xfrm>
            <a:off x="5317065" y="1356528"/>
            <a:ext cx="5782733" cy="26684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6000"/>
              <a:t>Security</a:t>
            </a:r>
            <a:br>
              <a:rPr lang="nb-NO" sz="6000"/>
            </a:br>
            <a:r>
              <a:rPr lang="nb-NO" sz="2800"/>
              <a:t> </a:t>
            </a:r>
            <a:br>
              <a:rPr lang="nb-NO" sz="2000"/>
            </a:br>
            <a:r>
              <a:rPr lang="nb-NO" sz="2400"/>
              <a:t> </a:t>
            </a:r>
            <a:endParaRPr lang="nb-NO"/>
          </a:p>
        </p:txBody>
      </p:sp>
      <p:pic>
        <p:nvPicPr>
          <p:cNvPr id="1026" name="Picture 2" descr="The Internet of Things » Just IoT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20040" y="1475610"/>
            <a:ext cx="4334256" cy="2438019"/>
          </a:xfrm>
          <a:prstGeom prst="rect">
            <a:avLst/>
          </a:prstGeom>
          <a:noFill/>
          <a:ln w="38100"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643192" y="0"/>
            <a:ext cx="8354893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Nettverk</a:t>
            </a:r>
            <a:endParaRPr/>
          </a:p>
        </p:txBody>
      </p:sp>
      <p:pic>
        <p:nvPicPr>
          <p:cNvPr id="7" name="Media på Internett 6" title="Cyber Security løsning with OpShield  (NO)"/>
          <p:cNvPicPr>
            <a:picLocks noChangeAspect="1" noRot="1"/>
          </p:cNvPicPr>
          <p:nvPr>
            <a:videoFile r:link="rId6"/>
          </p:nvPr>
        </p:nvPicPr>
        <p:blipFill>
          <a:blip r:embed="rId4"/>
          <a:stretch/>
        </p:blipFill>
        <p:spPr bwMode="auto">
          <a:xfrm>
            <a:off x="3547745" y="1125220"/>
            <a:ext cx="8504550" cy="480131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 bwMode="auto">
          <a:xfrm>
            <a:off x="493535" y="1125220"/>
            <a:ext cx="29045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Opshield</a:t>
            </a:r>
            <a:r>
              <a:rPr lang="nb-NO"/>
              <a:t> er et </a:t>
            </a:r>
            <a:r>
              <a:rPr lang="nb-NO"/>
              <a:t>Intrusion</a:t>
            </a:r>
            <a:r>
              <a:rPr lang="nb-NO"/>
              <a:t> </a:t>
            </a:r>
            <a:r>
              <a:rPr lang="nb-NO"/>
              <a:t>Detection</a:t>
            </a:r>
            <a:r>
              <a:rPr lang="nb-NO"/>
              <a:t> System / </a:t>
            </a:r>
            <a:r>
              <a:rPr lang="nb-NO"/>
              <a:t>Intrusion</a:t>
            </a:r>
            <a:r>
              <a:rPr lang="nb-NO"/>
              <a:t> </a:t>
            </a:r>
            <a:r>
              <a:rPr lang="nb-NO"/>
              <a:t>Prevention</a:t>
            </a:r>
            <a:r>
              <a:rPr lang="nb-NO"/>
              <a:t> System (IDS/IPS).</a:t>
            </a:r>
            <a:endParaRPr/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Cisco </a:t>
            </a:r>
            <a:r>
              <a:rPr lang="nb-NO"/>
              <a:t>Snort</a:t>
            </a:r>
            <a:r>
              <a:rPr lang="nb-NO"/>
              <a:t> som dere installerte på LAMP-</a:t>
            </a:r>
            <a:r>
              <a:rPr lang="nb-NO"/>
              <a:t>stack</a:t>
            </a:r>
            <a:r>
              <a:rPr lang="nb-NO"/>
              <a:t> er en IPS som gjenkjenner farlig aktivitet (IDS) og aktiverer brannmuren (IPS)</a:t>
            </a:r>
            <a:endParaRPr/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Legg merke til sammenhengen mellom internett, kontormiljøer og industri/produksjon.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589280" y="-487936"/>
            <a:ext cx="10393680" cy="1905000"/>
          </a:xfrm>
        </p:spPr>
        <p:txBody>
          <a:bodyPr/>
          <a:lstStyle/>
          <a:p>
            <a:pPr>
              <a:defRPr/>
            </a:pPr>
            <a:r>
              <a:rPr lang="nb-NO"/>
              <a:t>FOKUS rapporten 2024 – årets trusselvurdering</a:t>
            </a:r>
            <a:endParaRPr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9279" y="782310"/>
            <a:ext cx="10953667" cy="5567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 bwMode="auto">
          <a:xfrm>
            <a:off x="7000242" y="608293"/>
            <a:ext cx="3643674" cy="190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2800"/>
              <a:t>Risikotrekanten..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 bwMode="auto">
          <a:xfrm>
            <a:off x="643192" y="2407464"/>
            <a:ext cx="4548568" cy="2780881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nb-NO" sz="1800"/>
          </a:p>
          <a:p>
            <a:pPr>
              <a:defRPr/>
            </a:pPr>
            <a:endParaRPr lang="nb-NO" sz="180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15958" y="2066735"/>
            <a:ext cx="3238952" cy="272453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6974" y="1980998"/>
            <a:ext cx="3296110" cy="2896004"/>
          </a:xfrm>
          <a:prstGeom prst="rect">
            <a:avLst/>
          </a:prstGeom>
        </p:spPr>
      </p:pic>
      <p:sp>
        <p:nvSpPr>
          <p:cNvPr id="10" name="Tittel 1"/>
          <p:cNvSpPr txBox="1"/>
          <p:nvPr/>
        </p:nvSpPr>
        <p:spPr bwMode="auto">
          <a:xfrm>
            <a:off x="1008748" y="524935"/>
            <a:ext cx="364367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>
              <a:spcBef>
                <a:spcPts val="0"/>
              </a:spcBef>
              <a:buNone/>
              <a:defRPr sz="3200" cap="all">
                <a:ln w="3175" cmpd="sng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</a:gra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b-NO" sz="2800"/>
              <a:t>CIA-trekanten..</a:t>
            </a:r>
            <a:endParaRPr/>
          </a:p>
        </p:txBody>
      </p:sp>
      <p:sp>
        <p:nvSpPr>
          <p:cNvPr id="11" name="TekstSylinder 10"/>
          <p:cNvSpPr txBox="1"/>
          <p:nvPr/>
        </p:nvSpPr>
        <p:spPr bwMode="auto">
          <a:xfrm>
            <a:off x="816974" y="5118802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..viser at vi ofte må ofre tilgjengelighet for å oppnå sikkerhet. Helt sikre ting er ofte vanskelige å bruke.</a:t>
            </a:r>
            <a:endParaRPr/>
          </a:p>
        </p:txBody>
      </p:sp>
      <p:sp>
        <p:nvSpPr>
          <p:cNvPr id="12" name="TekstSylinder 11"/>
          <p:cNvSpPr txBox="1"/>
          <p:nvPr/>
        </p:nvSpPr>
        <p:spPr bwMode="auto">
          <a:xfrm>
            <a:off x="7168786" y="4791467"/>
            <a:ext cx="4206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/>
              <a:t>..hjelper oss å rette innsatsen dit det gir mest mening: der verdiene eller trusselen er størst.</a:t>
            </a:r>
            <a:endParaRPr/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For det gir ikke mening å fullstendig sikre ting som ikke har særlig verdi eller å sikre seg mot feil trussel.</a:t>
            </a:r>
            <a:endParaRPr/>
          </a:p>
        </p:txBody>
      </p:sp>
      <p:sp>
        <p:nvSpPr>
          <p:cNvPr id="13" name="TekstSylinder 12"/>
          <p:cNvSpPr txBox="1"/>
          <p:nvPr/>
        </p:nvSpPr>
        <p:spPr bwMode="auto">
          <a:xfrm>
            <a:off x="3654904" y="245927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b-NO"/>
              <a:t>Sikkerhet kan koste uendelig mye, så: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Nett">
  <a:themeElements>
    <a:clrScheme name="Nett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Nett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Nett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_rels/item4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18c960-8d44-4b18-a0ed-9a0131e13021">
      <Terms xmlns="http://schemas.microsoft.com/office/infopath/2007/PartnerControls"/>
    </lcf76f155ced4ddcb4097134ff3c332f>
    <TaxCatchAll xmlns="d439b993-0aa9-45fb-a675-6c3c288df14b" xsi:nil="true"/>
    <_dlc_DocId xmlns="d439b993-0aa9-45fb-a675-6c3c288df14b">M2TWHP7NMRE7-412978558-146528</_dlc_DocId>
    <_dlc_DocIdUrl xmlns="d439b993-0aa9-45fb-a675-6c3c288df14b">
      <Url>https://krokeidevskole.sharepoint.com/sites/Adm/_layouts/15/DocIdRedir.aspx?ID=M2TWHP7NMRE7-412978558-146528</Url>
      <Description>M2TWHP7NMRE7-412978558-146528</Description>
    </_dlc_DocIdUrl>
    <SharedWithUsers xmlns="d439b993-0aa9-45fb-a675-6c3c288df14b">
      <UserInfo>
        <DisplayName>Mikal Lund</DisplayName>
        <AccountId>31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4B616CEE6A3488F743BE549AED928" ma:contentTypeVersion="18" ma:contentTypeDescription="Opprett et nytt dokument." ma:contentTypeScope="" ma:versionID="a1a7f77c94bc449693741f4b376c5bc2">
  <xsd:schema xmlns:xsd="http://www.w3.org/2001/XMLSchema" xmlns:xs="http://www.w3.org/2001/XMLSchema" xmlns:p="http://schemas.microsoft.com/office/2006/metadata/properties" xmlns:ns2="d439b993-0aa9-45fb-a675-6c3c288df14b" xmlns:ns3="2c18c960-8d44-4b18-a0ed-9a0131e13021" targetNamespace="http://schemas.microsoft.com/office/2006/metadata/properties" ma:root="true" ma:fieldsID="2a59f1d582757ed78d7ff931486ddef0" ns2:_="" ns3:_="">
    <xsd:import namespace="d439b993-0aa9-45fb-a675-6c3c288df14b"/>
    <xsd:import namespace="2c18c960-8d44-4b18-a0ed-9a0131e1302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9b993-0aa9-45fb-a675-6c3c288df1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2530076-1ad7-4af0-b8d9-054130a34d3d}" ma:internalName="TaxCatchAll" ma:showField="CatchAllData" ma:web="d439b993-0aa9-45fb-a675-6c3c288df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8c960-8d44-4b18-a0ed-9a0131e13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emerkelapper" ma:readOnly="false" ma:fieldId="{5cf76f15-5ced-4ddc-b409-7134ff3c332f}" ma:taxonomyMulti="true" ma:sspId="314017ca-efc5-4665-9ea9-65182693f2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D70F12-2DAB-4942-80C3-D586B5A2068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119A851-9D74-47BA-A2A0-B062CBDF25F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d439b993-0aa9-45fb-a675-6c3c288df14b"/>
    <ds:schemaRef ds:uri="http://schemas.microsoft.com/office/infopath/2007/PartnerControls"/>
    <ds:schemaRef ds:uri="2c18c960-8d44-4b18-a0ed-9a0131e13021"/>
  </ds:schemaRefs>
</ds:datastoreItem>
</file>

<file path=customXml/itemProps3.xml><?xml version="1.0" encoding="utf-8"?>
<ds:datastoreItem xmlns:ds="http://schemas.openxmlformats.org/officeDocument/2006/customXml" ds:itemID="{48D3D999-2CDD-46A2-96ED-53EC1F571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9b993-0aa9-45fb-a675-6c3c288df14b"/>
    <ds:schemaRef ds:uri="2c18c960-8d44-4b18-a0ed-9a0131e13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F9290F-47B4-4039-B318-A9F5238295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TM03457485[[fn=Nett]]</Template>
  <TotalTime>0</TotalTime>
  <Words>0</Words>
  <Application>ONLYOFFICE/8.0.1.31</Application>
  <DocSecurity>0</DocSecurity>
  <PresentationFormat>Widescreen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Mikal Lund</dc:creator>
  <cp:keywords/>
  <dc:description/>
  <dc:identifier/>
  <dc:language/>
  <cp:lastModifiedBy/>
  <cp:revision>54</cp:revision>
  <dcterms:created xsi:type="dcterms:W3CDTF">2013-07-15T20:26:40Z</dcterms:created>
  <dcterms:modified xsi:type="dcterms:W3CDTF">2024-05-19T19:52:09Z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0x010100A174B616CEE6A3488F743BE549AED928</vt:lpwstr>
  </property>
  <property fmtid="{D5CDD505-2E9C-101B-9397-08002B2CF9AE}" pid="3" name="MSIP_Label_9c43f437-7519-4725-859a-4e4da9108b64_Enabled">
    <vt:lpwstr>true</vt:lpwstr>
  </property>
  <property fmtid="{D5CDD505-2E9C-101B-9397-08002B2CF9AE}" pid="4" name="MSIP_Label_9c43f437-7519-4725-859a-4e4da9108b64_SetDate">
    <vt:lpwstr>2023-01-11T09:48:16Z</vt:lpwstr>
  </property>
  <property fmtid="{D5CDD505-2E9C-101B-9397-08002B2CF9AE}" pid="5" name="MSIP_Label_9c43f437-7519-4725-859a-4e4da9108b64_Method">
    <vt:lpwstr>Standard</vt:lpwstr>
  </property>
  <property fmtid="{D5CDD505-2E9C-101B-9397-08002B2CF9AE}" pid="6" name="MSIP_Label_9c43f437-7519-4725-859a-4e4da9108b64_Name">
    <vt:lpwstr>Generel</vt:lpwstr>
  </property>
  <property fmtid="{D5CDD505-2E9C-101B-9397-08002B2CF9AE}" pid="7" name="MSIP_Label_9c43f437-7519-4725-859a-4e4da9108b64_SiteId">
    <vt:lpwstr>0af98191-5697-461f-8467-655dbbee69a7</vt:lpwstr>
  </property>
  <property fmtid="{D5CDD505-2E9C-101B-9397-08002B2CF9AE}" pid="8" name="MSIP_Label_9c43f437-7519-4725-859a-4e4da9108b64_ActionId">
    <vt:lpwstr>fca45af0-e62c-4fa6-aeae-ab7c0afd5e80</vt:lpwstr>
  </property>
  <property fmtid="{D5CDD505-2E9C-101B-9397-08002B2CF9AE}" pid="9" name="MSIP_Label_9c43f437-7519-4725-859a-4e4da9108b64_ContentBits">
    <vt:lpwstr>0</vt:lpwstr>
  </property>
  <property fmtid="{D5CDD505-2E9C-101B-9397-08002B2CF9AE}" pid="10" name="MediaServiceImageTags">
    <vt:lpwstr/>
  </property>
  <property fmtid="{D5CDD505-2E9C-101B-9397-08002B2CF9AE}" pid="11" name="_dlc_DocIdItemGuid">
    <vt:lpwstr>717abe6d-4b3c-47fc-85bf-83cb60e5778b</vt:lpwstr>
  </property>
</Properties>
</file>